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handoutMasterIdLst>
    <p:handoutMasterId r:id="rId20"/>
  </p:handoutMasterIdLst>
  <p:sldIdLst>
    <p:sldId id="256" r:id="rId6"/>
    <p:sldId id="261" r:id="rId7"/>
    <p:sldId id="274" r:id="rId8"/>
    <p:sldId id="276" r:id="rId9"/>
    <p:sldId id="266" r:id="rId10"/>
    <p:sldId id="267" r:id="rId11"/>
    <p:sldId id="273" r:id="rId12"/>
    <p:sldId id="277" r:id="rId13"/>
    <p:sldId id="271" r:id="rId14"/>
    <p:sldId id="269" r:id="rId15"/>
    <p:sldId id="270" r:id="rId16"/>
    <p:sldId id="272" r:id="rId17"/>
    <p:sldId id="275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80"/>
    <a:srgbClr val="FFDF7D"/>
    <a:srgbClr val="66B3E4"/>
    <a:srgbClr val="ECECEC"/>
    <a:srgbClr val="7FA3BF"/>
    <a:srgbClr val="595959"/>
    <a:srgbClr val="F9F0E0"/>
    <a:srgbClr val="F2F7FA"/>
    <a:srgbClr val="E7E2CA"/>
    <a:srgbClr val="E1E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B0ED1-A0ED-477C-BCA8-D6E58DE27053}" v="13" dt="2026-02-10T06:35:59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37" autoAdjust="0"/>
    <p:restoredTop sz="94660"/>
  </p:normalViewPr>
  <p:slideViewPr>
    <p:cSldViewPr snapToGrid="0">
      <p:cViewPr varScale="1">
        <p:scale>
          <a:sx n="74" d="100"/>
          <a:sy n="74" d="100"/>
        </p:scale>
        <p:origin x="91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4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12D67-2B4E-9F55-6EDC-F2256BD021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68C3D-E520-C942-CFB7-27E263C06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296E7-6EEA-4CEF-8F27-97AAB1939405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DE418-482A-7A43-F10A-2705951C1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D5FD8-B708-FF93-D8FD-7A2F3AD61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EA95-EEDE-466E-B94C-8B572EEF9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94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0EA10B1E-4FA2-D72F-F444-DB648FFEB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147" b="4270"/>
          <a:stretch/>
        </p:blipFill>
        <p:spPr>
          <a:xfrm>
            <a:off x="-28124" y="0"/>
            <a:ext cx="12220123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3006522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1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413D66-879B-990C-642E-1E1E0D8F30F0}"/>
              </a:ext>
            </a:extLst>
          </p:cNvPr>
          <p:cNvSpPr txBox="1">
            <a:spLocks/>
          </p:cNvSpPr>
          <p:nvPr userDrawn="1"/>
        </p:nvSpPr>
        <p:spPr>
          <a:xfrm>
            <a:off x="1089891" y="4473456"/>
            <a:ext cx="8937171" cy="4385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2500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FC81-BEEE-352B-0244-DD36B67B80C9}"/>
              </a:ext>
            </a:extLst>
          </p:cNvPr>
          <p:cNvSpPr txBox="1">
            <a:spLocks/>
          </p:cNvSpPr>
          <p:nvPr userDrawn="1"/>
        </p:nvSpPr>
        <p:spPr>
          <a:xfrm>
            <a:off x="1089890" y="5263013"/>
            <a:ext cx="8937171" cy="58753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en-US" sz="1400" b="1" dirty="0"/>
              <a:t>Presenter Name</a:t>
            </a:r>
          </a:p>
          <a:p>
            <a:pPr>
              <a:lnSpc>
                <a:spcPts val="2000"/>
              </a:lnSpc>
            </a:pPr>
            <a:r>
              <a:rPr lang="en-US" sz="1400" b="0" dirty="0"/>
              <a:t>Month, 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4A541-3236-7C7A-108F-C328E38F3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934" y="323988"/>
            <a:ext cx="2323604" cy="6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6CF0EE8-1D27-DB0B-D74F-2627C320CB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E2AFA92-4A8A-D692-CB16-A5351C9E57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62"/>
            <a:ext cx="5760164" cy="4106844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73A9ED4-9BDF-42B0-B98D-5F105B1AC1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46042" y="961005"/>
            <a:ext cx="8911647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dirty="0">
                <a:solidFill>
                  <a:srgbClr val="595959"/>
                </a:solidFill>
                <a:latin typeface="+mj-lt"/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Title Here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buFont typeface="Wingdings" pitchFamily="2" charset="2"/>
              <a:buChar char="§"/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8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Headline goes here</a:t>
            </a:r>
            <a:br>
              <a:rPr lang="en-US" dirty="0"/>
            </a:br>
            <a:r>
              <a:rPr lang="en-US" dirty="0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763F4705-5885-9139-7C1E-5E2F720F77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551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916254B-43C5-9C82-7FF6-BC881992F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95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B70154DA-9096-81F4-B455-E3499A1BD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85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379A390-F031-B6A4-9699-D7473C203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269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bold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45 Light" pitchFamily="2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B00E7C7-88E6-A7F9-7356-C605C6E380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6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r&#10;&#10;Description automatically generated">
            <a:extLst>
              <a:ext uri="{FF2B5EF4-FFF2-40B4-BE49-F238E27FC236}">
                <a16:creationId xmlns:a16="http://schemas.microsoft.com/office/drawing/2014/main" id="{EF438032-1F77-BBEA-C7C7-8ED95C652F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2765913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4C7068-0752-FBFE-5D91-4C5EF463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435" y="4233333"/>
            <a:ext cx="4293054" cy="664810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45 Light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FA6A43-0AD4-BED3-13C7-0AF5B9BB3FF3}"/>
              </a:ext>
            </a:extLst>
          </p:cNvPr>
          <p:cNvSpPr txBox="1"/>
          <p:nvPr userDrawn="1"/>
        </p:nvSpPr>
        <p:spPr>
          <a:xfrm>
            <a:off x="3048000" y="642330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spc="50" baseline="0" dirty="0" err="1">
                <a:solidFill>
                  <a:srgbClr val="595959"/>
                </a:solidFill>
                <a:effectLst/>
                <a:latin typeface="Frutiger 45 Light" pitchFamily="2" charset="0"/>
              </a:rPr>
              <a:t>LTIMindtree</a:t>
            </a:r>
            <a:r>
              <a:rPr lang="en-US" sz="1000" b="0" i="0" spc="50" baseline="0" dirty="0">
                <a:solidFill>
                  <a:srgbClr val="595959"/>
                </a:solidFill>
                <a:effectLst/>
                <a:latin typeface="Frutiger 45 Light" pitchFamily="2" charset="0"/>
              </a:rPr>
              <a:t> Limited is a subsidiary of Larsen &amp; Toubro Limited</a:t>
            </a:r>
            <a:endParaRPr lang="en-US" sz="1000" b="0" kern="1200" spc="50" baseline="0" dirty="0">
              <a:solidFill>
                <a:srgbClr val="595959"/>
              </a:solidFill>
              <a:latin typeface="Frutiger 45 Light" pitchFamily="2" charset="0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C452BF-B975-E66F-DD59-26D7F10461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27D409DF-402A-DD18-BFCE-8888573143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5456A7-BE66-D18D-4755-5BE1D37DDEF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400" y="1822450"/>
            <a:ext cx="11125200" cy="4351338"/>
          </a:xfrm>
        </p:spPr>
        <p:txBody>
          <a:bodyPr>
            <a:normAutofit/>
          </a:bodyPr>
          <a:lstStyle>
            <a:lvl1pPr>
              <a:defRPr lang="en-US" sz="12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12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2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2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2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3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 userDrawn="1">
          <p15:clr>
            <a:srgbClr val="FBAE40"/>
          </p15:clr>
        </p15:guide>
        <p15:guide id="2" pos="336" userDrawn="1">
          <p15:clr>
            <a:srgbClr val="FBAE40"/>
          </p15:clr>
        </p15:guide>
        <p15:guide id="3" orient="horz" pos="288" userDrawn="1">
          <p15:clr>
            <a:srgbClr val="FBAE40"/>
          </p15:clr>
        </p15:guide>
        <p15:guide id="4" pos="734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38F9EE4-1525-DA32-B6BF-F9D4E4DA0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65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AEB0E49-39B0-037C-0357-6C4472DC15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657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7F8B13B-8E7C-F321-BF83-177D747B1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52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B593DD1-E696-84F5-997E-395CB4B340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886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6A7051-5A82-D471-602E-39E158F6B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3242" y="1508588"/>
            <a:ext cx="5864980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242" y="4388313"/>
            <a:ext cx="586498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921F3B-DFDD-3880-4A59-92315D909E94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chemeClr val="bg2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chemeClr val="bg2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7DD45-CE2E-85E8-642D-93DED37DD3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8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D37EA21-4965-A1A5-EFE5-F1DB9D9A98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27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45 Light" pitchFamily="2" charset="0"/>
              </a:defRPr>
            </a:lvl1pPr>
            <a:lvl2pPr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>
              <a:defRPr sz="1800">
                <a:solidFill>
                  <a:srgbClr val="595959"/>
                </a:solidFill>
                <a:latin typeface="Frutiger 45 Light" pitchFamily="2" charset="0"/>
              </a:defRPr>
            </a:lvl3pPr>
            <a:lvl4pPr>
              <a:defRPr sz="1400">
                <a:solidFill>
                  <a:srgbClr val="595959"/>
                </a:solidFill>
                <a:latin typeface="Frutiger 45 Light" pitchFamily="2" charset="0"/>
              </a:defRPr>
            </a:lvl4pPr>
            <a:lvl5pPr>
              <a:defRPr sz="1400">
                <a:solidFill>
                  <a:srgbClr val="595959"/>
                </a:solidFill>
                <a:latin typeface="Frutiger 45 Light" pitchFamily="2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F8A07F5-F0F3-56A0-B462-8A048CE69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45 bold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dirty="0"/>
              <a:t>Title Here</a:t>
            </a:r>
          </a:p>
        </p:txBody>
      </p:sp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DD8A8A8-2642-F3FA-DCC7-296A6B23D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13091" y="5882639"/>
            <a:ext cx="1388513" cy="989973"/>
          </a:xfrm>
          <a:prstGeom prst="rect">
            <a:avLst/>
          </a:prstGeom>
        </p:spPr>
      </p:pic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 dirty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2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EDB723-1905-4E83-9D47-D0B5CFAA7945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dirty="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 dirty="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2022</a:t>
            </a: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 dirty="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61BA-C7F5-9336-C8B6-9C52C6E480B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3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6" r:id="rId4"/>
    <p:sldLayoutId id="2147483665" r:id="rId5"/>
    <p:sldLayoutId id="2147483651" r:id="rId6"/>
    <p:sldLayoutId id="2147483660" r:id="rId7"/>
    <p:sldLayoutId id="2147483652" r:id="rId8"/>
    <p:sldLayoutId id="2147483653" r:id="rId9"/>
    <p:sldLayoutId id="2147483654" r:id="rId10"/>
    <p:sldLayoutId id="2147483658" r:id="rId11"/>
    <p:sldLayoutId id="2147483656" r:id="rId12"/>
    <p:sldLayoutId id="2147483657" r:id="rId13"/>
    <p:sldLayoutId id="2147483664" r:id="rId14"/>
    <p:sldLayoutId id="2147483663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3D6B81-D206-BABB-14F3-EB568F823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9043" y="2372809"/>
            <a:ext cx="7060557" cy="816451"/>
          </a:xfrm>
        </p:spPr>
        <p:txBody>
          <a:bodyPr anchor="b">
            <a:normAutofit/>
          </a:bodyPr>
          <a:lstStyle/>
          <a:p>
            <a:r>
              <a:rPr lang="en-IN" b="1" dirty="0">
                <a:effectLst/>
              </a:rPr>
              <a:t>Restaurant Analytics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3636BC-17B8-0903-7A1E-17B3EF535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9043" y="3260515"/>
            <a:ext cx="10197296" cy="816451"/>
          </a:xfrm>
        </p:spPr>
        <p:txBody>
          <a:bodyPr>
            <a:normAutofit/>
          </a:bodyPr>
          <a:lstStyle/>
          <a:p>
            <a:r>
              <a:rPr lang="en-US" sz="1800" dirty="0"/>
              <a:t>An end-to-end Snowflake-based Restaurant Analytics Platform that ingests , transforms and visualizes restaurant data to deliver actionable insights through dashboards and AI-powered querying 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2F508F6-1762-82E6-971A-25A232ED27B6}"/>
              </a:ext>
            </a:extLst>
          </p:cNvPr>
          <p:cNvSpPr txBox="1">
            <a:spLocks/>
          </p:cNvSpPr>
          <p:nvPr/>
        </p:nvSpPr>
        <p:spPr>
          <a:xfrm>
            <a:off x="1169043" y="5565806"/>
            <a:ext cx="10197296" cy="81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595959"/>
                </a:solidFill>
                <a:latin typeface="Frutiger 45 Light" pitchFamily="2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 : Palash Mahapatra , Ankit Sarkar , Nandita N , Diptendu Bhattacharyya , Shristy Singh</a:t>
            </a:r>
          </a:p>
          <a:p>
            <a:r>
              <a:rPr lang="en-US" dirty="0"/>
              <a:t>Guided by : Mr. </a:t>
            </a:r>
            <a:r>
              <a:rPr lang="en-US" dirty="0" err="1"/>
              <a:t>Babjee</a:t>
            </a:r>
            <a:r>
              <a:rPr lang="en-US" dirty="0"/>
              <a:t> Reddy | Co-Ordinator: </a:t>
            </a:r>
            <a:r>
              <a:rPr lang="en-US"/>
              <a:t>Akanksha Thakur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C6DB9-9D64-6715-6946-4A9BA9C7E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4E933D-8164-62CC-08B3-9C15484A66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6818" y="448769"/>
            <a:ext cx="9281523" cy="564060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Consumption Layer</a:t>
            </a:r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FB38F7-B9D4-64B2-7126-D963CAA765F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76818" y="1012829"/>
            <a:ext cx="3662023" cy="5006565"/>
          </a:xfrm>
        </p:spPr>
        <p:txBody>
          <a:bodyPr>
            <a:normAutofit/>
          </a:bodyPr>
          <a:lstStyle/>
          <a:p>
            <a:r>
              <a:rPr lang="en-US" b="0" dirty="0"/>
              <a:t>Executive Summary</a:t>
            </a:r>
          </a:p>
          <a:p>
            <a:pPr marL="0" lvl="1" indent="0">
              <a:buNone/>
            </a:pPr>
            <a:r>
              <a:rPr lang="en-US" sz="1800" dirty="0"/>
              <a:t>       - </a:t>
            </a:r>
            <a:r>
              <a:rPr lang="en-US" dirty="0"/>
              <a:t>KPIs</a:t>
            </a:r>
          </a:p>
          <a:p>
            <a:pPr marL="0" lvl="1" indent="0">
              <a:buNone/>
            </a:pPr>
            <a:r>
              <a:rPr lang="en-US" b="0" dirty="0"/>
              <a:t>      - Filter</a:t>
            </a:r>
          </a:p>
          <a:p>
            <a:r>
              <a:rPr lang="en-US" b="0" dirty="0"/>
              <a:t>Restaurant Performance</a:t>
            </a:r>
          </a:p>
          <a:p>
            <a:pPr marL="0" indent="0">
              <a:buNone/>
            </a:pPr>
            <a:r>
              <a:rPr lang="en-US" sz="2000" b="0" dirty="0"/>
              <a:t>    - Revenue</a:t>
            </a:r>
          </a:p>
          <a:p>
            <a:pPr marL="0" indent="0">
              <a:buNone/>
            </a:pPr>
            <a:r>
              <a:rPr lang="en-US" sz="2000" b="0" dirty="0"/>
              <a:t>    - Region</a:t>
            </a:r>
          </a:p>
          <a:p>
            <a:pPr marL="0" indent="0">
              <a:buNone/>
            </a:pPr>
            <a:r>
              <a:rPr lang="en-US" sz="2000" b="0" dirty="0"/>
              <a:t>    - Peak Days </a:t>
            </a:r>
          </a:p>
          <a:p>
            <a:r>
              <a:rPr lang="en-US" b="0" dirty="0"/>
              <a:t>Menu Performance </a:t>
            </a:r>
          </a:p>
          <a:p>
            <a:pPr marL="0" indent="0">
              <a:buNone/>
            </a:pPr>
            <a:r>
              <a:rPr lang="en-US" sz="2000" b="0" dirty="0"/>
              <a:t>   - Cuisine Mix</a:t>
            </a:r>
          </a:p>
          <a:p>
            <a:pPr marL="0" indent="0">
              <a:buNone/>
            </a:pPr>
            <a:r>
              <a:rPr lang="en-US" sz="2000" b="0" dirty="0"/>
              <a:t>   - Item contribution to revenue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39D75-A1EF-0B37-873C-6FD9E65F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191" y="365642"/>
            <a:ext cx="6381445" cy="1579639"/>
          </a:xfrm>
          <a:prstGeom prst="round2DiagRect">
            <a:avLst>
              <a:gd name="adj1" fmla="val 719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01682B-EC8D-365B-D2EF-6D4C6CA82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516" y="2434419"/>
            <a:ext cx="6966120" cy="2985480"/>
          </a:xfrm>
          <a:prstGeom prst="round2DiagRect">
            <a:avLst>
              <a:gd name="adj1" fmla="val 7479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101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F9E05-289A-3A4B-B8E4-10129A228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4297B-F644-16FB-57E2-3F908A2A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093" y="257694"/>
            <a:ext cx="6591874" cy="2220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2C546-3A4C-4E40-D7E4-EE333C56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513" y="3025833"/>
            <a:ext cx="6777453" cy="28354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20E89-55BD-FE63-EA4C-B46F17034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69" y="257694"/>
            <a:ext cx="4729942" cy="16129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2282E8-2A70-6498-3AC8-564914390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69" y="2174558"/>
            <a:ext cx="4630187" cy="15054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16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0F593-4E23-B6A3-D2E9-D966C0FBA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4BCEA7D-6595-643F-79FC-9B7D35C458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530" y="560607"/>
            <a:ext cx="9281523" cy="564060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Gen AI Layer</a:t>
            </a:r>
          </a:p>
          <a:p>
            <a:pPr marL="0" indent="0">
              <a:buNone/>
            </a:pPr>
            <a:endParaRPr lang="en-US" u="sng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B3328B1-8E2B-6C5D-97B3-4C14147F8A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0530" y="1124667"/>
            <a:ext cx="8473099" cy="4775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/>
              <a:t>Cortex Search with RAG for NLQ (Natural Language Querying)</a:t>
            </a:r>
          </a:p>
          <a:p>
            <a:pPr>
              <a:lnSpc>
                <a:spcPct val="100000"/>
              </a:lnSpc>
            </a:pPr>
            <a:r>
              <a:rPr lang="en-US" sz="2000" b="0" dirty="0"/>
              <a:t>Natural Language to SQL with cortex Analyst</a:t>
            </a:r>
          </a:p>
          <a:p>
            <a:pPr>
              <a:lnSpc>
                <a:spcPct val="100000"/>
              </a:lnSpc>
            </a:pPr>
            <a:r>
              <a:rPr lang="en-US" sz="2000" b="0" dirty="0"/>
              <a:t>RAG uses business logics defined by us</a:t>
            </a:r>
          </a:p>
          <a:p>
            <a:pPr>
              <a:lnSpc>
                <a:spcPct val="100000"/>
              </a:lnSpc>
            </a:pPr>
            <a:r>
              <a:rPr lang="en-US" sz="2000" b="0" dirty="0"/>
              <a:t>Add Intelligence to data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A9334-30DC-68AB-0812-ED6A311E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87" y="3005406"/>
            <a:ext cx="7233462" cy="27279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22192B1B-263B-4F10-0797-36D3282EA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83" y="1124667"/>
            <a:ext cx="4049339" cy="398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3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1B24-97F4-4079-0843-2831E925A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163" y="481263"/>
            <a:ext cx="4947385" cy="860011"/>
          </a:xfrm>
        </p:spPr>
        <p:txBody>
          <a:bodyPr/>
          <a:lstStyle/>
          <a:p>
            <a:r>
              <a:rPr lang="en-IN" sz="3600" u="sng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EBA18-4F2E-CA33-9208-A0766A22F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908" y="1663387"/>
            <a:ext cx="8008219" cy="3967391"/>
          </a:xfrm>
        </p:spPr>
        <p:txBody>
          <a:bodyPr>
            <a:normAutofit/>
          </a:bodyPr>
          <a:lstStyle/>
          <a:p>
            <a:r>
              <a:rPr lang="en-IN" sz="2000" dirty="0"/>
              <a:t>Our project has successfully delivers an end-to-end Restaurant Analytics Platform that automates data ingestion , cleaning , transformations and reporting using Snowflake , Informatica CDI and Streamlit . </a:t>
            </a:r>
          </a:p>
          <a:p>
            <a:r>
              <a:rPr lang="en-IN" sz="2000" dirty="0"/>
              <a:t>By implementing a star schema with SCD2 and leveraging semantic views, the system provides accurate historical and business-friendly insights. With added GenAI capabilities through Cortex Search and NLQ, users can now explore data conversationally and make informed decisions with ease. Overall, the platform offers a scalable , efficient and intelligent solution for restaurant performance analysis. </a:t>
            </a:r>
          </a:p>
        </p:txBody>
      </p:sp>
    </p:spTree>
    <p:extLst>
      <p:ext uri="{BB962C8B-B14F-4D97-AF65-F5344CB8AC3E}">
        <p14:creationId xmlns:p14="http://schemas.microsoft.com/office/powerpoint/2010/main" val="301429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DB2B9B-DFAC-0E48-FC1D-B5B0DA45A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412" y="2102826"/>
            <a:ext cx="4193839" cy="132617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8550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8F5D48-7A5F-06D1-12C2-C9B05042E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0137" y="716100"/>
            <a:ext cx="9281523" cy="670163"/>
          </a:xfrm>
        </p:spPr>
        <p:txBody>
          <a:bodyPr/>
          <a:lstStyle/>
          <a:p>
            <a:pPr marL="0" indent="0">
              <a:buNone/>
            </a:pPr>
            <a:r>
              <a:rPr lang="en-US" sz="4000" u="sng" dirty="0"/>
              <a:t>Scope of the Project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585B8E-356B-ECE8-5509-109D12D4306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0137" y="1712849"/>
            <a:ext cx="8076485" cy="343230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dirty="0"/>
              <a:t>Source Layer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Ingestion 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Transformation 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Consumption 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/>
              <a:t>Gen AI Layer</a:t>
            </a:r>
          </a:p>
          <a:p>
            <a:pPr marL="1314450" lvl="3" indent="0">
              <a:buNone/>
            </a:pPr>
            <a:endParaRPr lang="en-US" dirty="0"/>
          </a:p>
          <a:p>
            <a:pPr marL="1314450" lvl="3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D762B-59C9-364F-2152-177F1BA85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911" y="829729"/>
            <a:ext cx="5659655" cy="52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9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logos with text&#10;&#10;AI-generated content may be incorrect.">
            <a:extLst>
              <a:ext uri="{FF2B5EF4-FFF2-40B4-BE49-F238E27FC236}">
                <a16:creationId xmlns:a16="http://schemas.microsoft.com/office/drawing/2014/main" id="{BA24E594-7C48-9E89-DF7B-CDB187C19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866273"/>
            <a:ext cx="8518358" cy="4698693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4AC518-FD0C-A440-FCE4-3A6D9203A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3317" y="866273"/>
            <a:ext cx="2055797" cy="517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800" u="sng" dirty="0"/>
              <a:t>Tech Stack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E4F318-F6D7-50BA-FC81-0EDEC148994A}"/>
              </a:ext>
            </a:extLst>
          </p:cNvPr>
          <p:cNvSpPr txBox="1"/>
          <p:nvPr/>
        </p:nvSpPr>
        <p:spPr>
          <a:xfrm>
            <a:off x="1263317" y="1293034"/>
            <a:ext cx="3031958" cy="326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/>
              <a:t>AWS S3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/>
              <a:t>IDMC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/>
              <a:t>Snowflake </a:t>
            </a:r>
          </a:p>
          <a:p>
            <a:pPr marL="342900" indent="-3429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IN" dirty="0"/>
              <a:t>Streamlit</a:t>
            </a:r>
          </a:p>
        </p:txBody>
      </p:sp>
      <p:pic>
        <p:nvPicPr>
          <p:cNvPr id="13" name="Picture 12" descr="A white line on a green background&#10;&#10;AI-generated content may be incorrect.">
            <a:extLst>
              <a:ext uri="{FF2B5EF4-FFF2-40B4-BE49-F238E27FC236}">
                <a16:creationId xmlns:a16="http://schemas.microsoft.com/office/drawing/2014/main" id="{60EC5E6E-AEAE-34BE-4783-073F0662D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27" y="1083761"/>
            <a:ext cx="1087656" cy="1004921"/>
          </a:xfrm>
          <a:prstGeom prst="rect">
            <a:avLst/>
          </a:prstGeom>
        </p:spPr>
      </p:pic>
      <p:pic>
        <p:nvPicPr>
          <p:cNvPr id="1026" name="Picture 2" descr="Building your first Streamlit app for non-python users | by Adam Morton |  Snowflake Builders Blog: Data Engineers, App Developers, AI, &amp; Data Science  | Medium">
            <a:extLst>
              <a:ext uri="{FF2B5EF4-FFF2-40B4-BE49-F238E27FC236}">
                <a16:creationId xmlns:a16="http://schemas.microsoft.com/office/drawing/2014/main" id="{D2B4CE24-9BA6-2A84-B6B3-738E9EDC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662" y="3215619"/>
            <a:ext cx="3031958" cy="99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5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35B80-6A72-59EE-6B26-C34292BDF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D4605F-E8A3-79FA-CF8D-703D8D329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4033" y="527869"/>
            <a:ext cx="8911647" cy="434975"/>
          </a:xfrm>
        </p:spPr>
        <p:txBody>
          <a:bodyPr/>
          <a:lstStyle/>
          <a:p>
            <a:pPr marL="0" indent="0">
              <a:buNone/>
            </a:pPr>
            <a:r>
              <a:rPr lang="en-IN" u="sng" dirty="0"/>
              <a:t>Architecture Diagram</a:t>
            </a:r>
          </a:p>
        </p:txBody>
      </p:sp>
      <p:pic>
        <p:nvPicPr>
          <p:cNvPr id="4" name="Picture 3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D2EE5ECE-817F-780D-B788-87F65B9F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820" y="423510"/>
            <a:ext cx="6545180" cy="6434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D705B-5E5F-7045-70B2-251F84D5DA2E}"/>
              </a:ext>
            </a:extLst>
          </p:cNvPr>
          <p:cNvSpPr txBox="1"/>
          <p:nvPr/>
        </p:nvSpPr>
        <p:spPr>
          <a:xfrm>
            <a:off x="654033" y="1144799"/>
            <a:ext cx="48030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Automated Data Ingestion</a:t>
            </a:r>
            <a:r>
              <a:rPr lang="en-IN" sz="1600" dirty="0"/>
              <a:t>: Source data lands in a staging folder and is continuously ingested into Snowflake raw tables using Snowpipe for near real-time loading.</a:t>
            </a:r>
            <a:br>
              <a:rPr lang="en-IN" sz="1600" dirty="0"/>
            </a:br>
            <a:br>
              <a:rPr lang="en-IN" sz="1600" dirty="0"/>
            </a:br>
            <a:r>
              <a:rPr lang="en-IN" sz="1600" b="1" dirty="0"/>
              <a:t>Data Processing &amp; Transformation</a:t>
            </a:r>
            <a:r>
              <a:rPr lang="en-IN" sz="1600" dirty="0"/>
              <a:t>: Informatica CDI performs data cleansing, validation, surrogate key generation, and SCD Type 2 processing to maintain historical data.</a:t>
            </a:r>
            <a:br>
              <a:rPr lang="en-IN" sz="1600" dirty="0"/>
            </a:br>
            <a:br>
              <a:rPr lang="en-IN" sz="1600" dirty="0"/>
            </a:br>
            <a:r>
              <a:rPr lang="en-IN" sz="1600" b="1" dirty="0"/>
              <a:t>Dimensional Data Modelling</a:t>
            </a:r>
            <a:r>
              <a:rPr lang="en-IN" sz="1600" dirty="0"/>
              <a:t>: Processed data is structured into a star schema with dimension tables and a central fact table for optimized analytical querying.</a:t>
            </a:r>
            <a:br>
              <a:rPr lang="en-IN" sz="1600" dirty="0"/>
            </a:br>
            <a:br>
              <a:rPr lang="en-IN" sz="1600" dirty="0"/>
            </a:br>
            <a:r>
              <a:rPr lang="en-IN" sz="1600" b="1" dirty="0"/>
              <a:t>Analytics &amp; Consumption Layer</a:t>
            </a:r>
            <a:r>
              <a:rPr lang="en-IN" sz="1600" dirty="0"/>
              <a:t>: Business users access insights through Streamlit dashboards and AI-driven natural language querying via Cortex Search.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159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03AA2-12CA-A766-32C8-BC9607E03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DF45B8E-3A46-BFC8-EB45-9E7160A3D5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72321" y="560296"/>
            <a:ext cx="2519679" cy="523419"/>
          </a:xfrm>
        </p:spPr>
        <p:txBody>
          <a:bodyPr/>
          <a:lstStyle/>
          <a:p>
            <a:pPr marL="0" indent="0">
              <a:buNone/>
            </a:pPr>
            <a:r>
              <a:rPr lang="en-US" sz="1800" b="0" dirty="0"/>
              <a:t>Ingestion Layer</a:t>
            </a:r>
          </a:p>
        </p:txBody>
      </p:sp>
      <p:pic>
        <p:nvPicPr>
          <p:cNvPr id="3" name="Content Placeholder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E136BD-FF62-4782-BC4D-DEB993E2D7A7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79" y="1111408"/>
            <a:ext cx="6649942" cy="4553008"/>
          </a:xfr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17B982F0-723F-4CA6-AD34-5B0621898631}"/>
              </a:ext>
            </a:extLst>
          </p:cNvPr>
          <p:cNvSpPr txBox="1">
            <a:spLocks/>
          </p:cNvSpPr>
          <p:nvPr/>
        </p:nvSpPr>
        <p:spPr>
          <a:xfrm>
            <a:off x="6045710" y="578364"/>
            <a:ext cx="2519679" cy="523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1800" b="0" dirty="0"/>
              <a:t>Source Layer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76F74-F51D-4086-06D3-5F2A33C1F6D6}"/>
              </a:ext>
            </a:extLst>
          </p:cNvPr>
          <p:cNvSpPr txBox="1"/>
          <p:nvPr/>
        </p:nvSpPr>
        <p:spPr>
          <a:xfrm>
            <a:off x="1320799" y="659246"/>
            <a:ext cx="40944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/>
              <a:t>Source Layer </a:t>
            </a:r>
          </a:p>
          <a:p>
            <a:endParaRPr lang="en-IN" sz="20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S3 bucket</a:t>
            </a:r>
          </a:p>
          <a:p>
            <a:r>
              <a:rPr lang="en-IN" dirty="0"/>
              <a:t>     -  Landing</a:t>
            </a:r>
          </a:p>
          <a:p>
            <a:r>
              <a:rPr lang="en-IN" dirty="0"/>
              <a:t>     - Quarantine</a:t>
            </a:r>
          </a:p>
          <a:p>
            <a:endParaRPr lang="en-IN" sz="2400" dirty="0"/>
          </a:p>
          <a:p>
            <a:r>
              <a:rPr lang="en-IN" sz="2400" b="1" u="sng" dirty="0"/>
              <a:t>Ingestion Layer</a:t>
            </a:r>
          </a:p>
          <a:p>
            <a:endParaRPr lang="en-IN" sz="20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Schemas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Storage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File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Stage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Pipes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3165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C321F-3EAC-6183-B3D2-CFA77FBCE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BCB57B-A335-0292-AA60-CF86F56D83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6312" y="674696"/>
            <a:ext cx="4647286" cy="4671237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Transformation Layer</a:t>
            </a:r>
          </a:p>
          <a:p>
            <a:pPr marL="0" indent="0">
              <a:buNone/>
            </a:pPr>
            <a:r>
              <a:rPr lang="en-US" sz="2400" b="0" dirty="0"/>
              <a:t>Anomalies in Raw Data :</a:t>
            </a:r>
          </a:p>
          <a:p>
            <a:pPr marL="0" indent="0">
              <a:buNone/>
            </a:pPr>
            <a:r>
              <a:rPr lang="en-US" sz="2000" b="0" dirty="0"/>
              <a:t>1.  Duplicate Values </a:t>
            </a:r>
          </a:p>
          <a:p>
            <a:pPr marL="0" indent="0">
              <a:buNone/>
            </a:pPr>
            <a:endParaRPr lang="en-US" sz="2000" b="0" dirty="0"/>
          </a:p>
          <a:p>
            <a:pPr marL="0" indent="0">
              <a:buNone/>
            </a:pPr>
            <a:r>
              <a:rPr lang="en-US" sz="2000" b="0" dirty="0"/>
              <a:t>2. Invalid Date Format</a:t>
            </a:r>
          </a:p>
          <a:p>
            <a:pPr marL="0" indent="0">
              <a:buNone/>
            </a:pPr>
            <a:endParaRPr lang="en-US" sz="2000" b="0" dirty="0"/>
          </a:p>
          <a:p>
            <a:pPr marL="0" indent="0">
              <a:buNone/>
            </a:pPr>
            <a:r>
              <a:rPr lang="en-US" sz="2000" b="0" dirty="0"/>
              <a:t>3. Null Values</a:t>
            </a:r>
          </a:p>
          <a:p>
            <a:pPr marL="0" indent="0">
              <a:buNone/>
            </a:pPr>
            <a:endParaRPr lang="en-US" sz="2000" b="0" dirty="0"/>
          </a:p>
          <a:p>
            <a:pPr marL="0" indent="0">
              <a:buNone/>
            </a:pPr>
            <a:r>
              <a:rPr lang="en-US" sz="2000" b="0" dirty="0"/>
              <a:t>4. Email Validation</a:t>
            </a:r>
          </a:p>
        </p:txBody>
      </p:sp>
      <p:pic>
        <p:nvPicPr>
          <p:cNvPr id="7" name="Picture 6" descr="A diagram of a system&#10;&#10;AI-generated content may be incorrect.">
            <a:extLst>
              <a:ext uri="{FF2B5EF4-FFF2-40B4-BE49-F238E27FC236}">
                <a16:creationId xmlns:a16="http://schemas.microsoft.com/office/drawing/2014/main" id="{DC4F7F74-7D37-7B9C-123F-408885F5C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98" y="903252"/>
            <a:ext cx="6704964" cy="4919240"/>
          </a:xfrm>
          <a:prstGeom prst="rect">
            <a:avLst/>
          </a:prstGeom>
        </p:spPr>
      </p:pic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E2339C5-3B81-904B-7AC5-3F167BF68588}"/>
              </a:ext>
            </a:extLst>
          </p:cNvPr>
          <p:cNvSpPr txBox="1">
            <a:spLocks/>
          </p:cNvSpPr>
          <p:nvPr/>
        </p:nvSpPr>
        <p:spPr>
          <a:xfrm>
            <a:off x="7367347" y="5593936"/>
            <a:ext cx="4211844" cy="457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3200" b="1" kern="1200" dirty="0">
                <a:solidFill>
                  <a:srgbClr val="595959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i="1" dirty="0"/>
              <a:t>Cleaned schema of Restaurant Analytics DB</a:t>
            </a:r>
          </a:p>
        </p:txBody>
      </p:sp>
    </p:spTree>
    <p:extLst>
      <p:ext uri="{BB962C8B-B14F-4D97-AF65-F5344CB8AC3E}">
        <p14:creationId xmlns:p14="http://schemas.microsoft.com/office/powerpoint/2010/main" val="29343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C0BBD-7F54-1207-E0AB-17BEC22C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31B12E-1D15-EA14-E03E-D553171715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0137" y="479585"/>
            <a:ext cx="9281523" cy="64971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Star Schema Diagram 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23343C-8456-E99C-E1DC-58F56EB1ADA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0137" y="1712849"/>
            <a:ext cx="8076485" cy="34323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1314450" lvl="3" indent="0">
              <a:buNone/>
            </a:pPr>
            <a:endParaRPr lang="en-US" dirty="0"/>
          </a:p>
          <a:p>
            <a:pPr marL="1314450" lvl="3" indent="0">
              <a:buNone/>
            </a:pP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16CE21-80D3-3A1D-70D5-2E083F532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37" y="971356"/>
            <a:ext cx="9387645" cy="54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A2F9-E68B-E30F-B06F-7D843BDE5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D95F63-9637-C4AA-C9AD-9AE4E90321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7403" y="440924"/>
            <a:ext cx="11125200" cy="434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800" u="sng" dirty="0"/>
              <a:t>Transformations</a:t>
            </a:r>
          </a:p>
        </p:txBody>
      </p:sp>
      <p:pic>
        <p:nvPicPr>
          <p:cNvPr id="22" name="Picture 21" descr="A diagram of a network&#10;&#10;AI-generated content may be incorrect.">
            <a:extLst>
              <a:ext uri="{FF2B5EF4-FFF2-40B4-BE49-F238E27FC236}">
                <a16:creationId xmlns:a16="http://schemas.microsoft.com/office/drawing/2014/main" id="{E64BF00E-C74C-613F-1F8D-564CDB063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4" y="1078029"/>
            <a:ext cx="5977079" cy="2259509"/>
          </a:xfrm>
          <a:prstGeom prst="rect">
            <a:avLst/>
          </a:prstGeom>
        </p:spPr>
      </p:pic>
      <p:pic>
        <p:nvPicPr>
          <p:cNvPr id="18" name="Picture 17" descr="A diagram of a computer flowchart&#10;&#10;AI-generated content may be incorrect.">
            <a:extLst>
              <a:ext uri="{FF2B5EF4-FFF2-40B4-BE49-F238E27FC236}">
                <a16:creationId xmlns:a16="http://schemas.microsoft.com/office/drawing/2014/main" id="{C4730143-86D4-B21B-6CBA-46AE11CB1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777" y="494935"/>
            <a:ext cx="6120299" cy="2788592"/>
          </a:xfrm>
          <a:prstGeom prst="rect">
            <a:avLst/>
          </a:prstGeom>
        </p:spPr>
      </p:pic>
      <p:pic>
        <p:nvPicPr>
          <p:cNvPr id="20" name="Picture 19" descr="A diagram of a diagram&#10;&#10;AI-generated content may be incorrect.">
            <a:extLst>
              <a:ext uri="{FF2B5EF4-FFF2-40B4-BE49-F238E27FC236}">
                <a16:creationId xmlns:a16="http://schemas.microsoft.com/office/drawing/2014/main" id="{A7E4AC3B-A31D-D232-783B-8AB15776D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8" y="3529486"/>
            <a:ext cx="8933876" cy="2626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07A9C0-2230-56F1-A6D1-CB387E09A1FE}"/>
              </a:ext>
            </a:extLst>
          </p:cNvPr>
          <p:cNvSpPr txBox="1"/>
          <p:nvPr/>
        </p:nvSpPr>
        <p:spPr>
          <a:xfrm>
            <a:off x="8506340" y="3195053"/>
            <a:ext cx="3511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: DIM_CUSTOMERS (SCD 2)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44782-A62B-4811-D0EB-1329380607BE}"/>
              </a:ext>
            </a:extLst>
          </p:cNvPr>
          <p:cNvSpPr txBox="1"/>
          <p:nvPr/>
        </p:nvSpPr>
        <p:spPr>
          <a:xfrm>
            <a:off x="4778566" y="5848640"/>
            <a:ext cx="3511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: DIM_MENU_ITEMS (SCD 2)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924C1-FB5E-5A4E-AFA6-D64E6BF209BE}"/>
              </a:ext>
            </a:extLst>
          </p:cNvPr>
          <p:cNvSpPr txBox="1"/>
          <p:nvPr/>
        </p:nvSpPr>
        <p:spPr>
          <a:xfrm>
            <a:off x="2545667" y="3310183"/>
            <a:ext cx="3511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 : DIM_RESTAURANTS (SCD 1) </a:t>
            </a:r>
          </a:p>
        </p:txBody>
      </p:sp>
    </p:spTree>
    <p:extLst>
      <p:ext uri="{BB962C8B-B14F-4D97-AF65-F5344CB8AC3E}">
        <p14:creationId xmlns:p14="http://schemas.microsoft.com/office/powerpoint/2010/main" val="354302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9F8D9-A7C7-201D-4A60-323F6F639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48B2D6F-81EC-F830-8804-26443E6E7F9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1314450" lvl="3" indent="0">
              <a:buNone/>
            </a:pPr>
            <a:endParaRPr lang="en-US" sz="2400" dirty="0"/>
          </a:p>
          <a:p>
            <a:pPr marL="1314450" lvl="3" indent="0">
              <a:buNone/>
            </a:pPr>
            <a:endParaRPr lang="en-US" sz="2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90843FB-CD0C-BBB5-B86D-1728BB3FFC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3759" y="1074302"/>
            <a:ext cx="3693947" cy="19264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b="0" dirty="0"/>
              <a:t>Ensures the correct order of loading</a:t>
            </a:r>
          </a:p>
          <a:p>
            <a:pPr>
              <a:lnSpc>
                <a:spcPct val="100000"/>
              </a:lnSpc>
            </a:pPr>
            <a:r>
              <a:rPr lang="en-US" sz="1500" b="0" dirty="0"/>
              <a:t>Handles SCD logic smoothly</a:t>
            </a:r>
          </a:p>
          <a:p>
            <a:pPr>
              <a:lnSpc>
                <a:spcPct val="100000"/>
              </a:lnSpc>
            </a:pPr>
            <a:r>
              <a:rPr lang="en-US" sz="1500" b="0" dirty="0"/>
              <a:t>Automates entire ETL Pipeline</a:t>
            </a:r>
          </a:p>
          <a:p>
            <a:pPr>
              <a:lnSpc>
                <a:spcPct val="100000"/>
              </a:lnSpc>
            </a:pPr>
            <a:r>
              <a:rPr lang="en-US" sz="1500" b="0" dirty="0"/>
              <a:t>Improves Maintainability and Monitoring </a:t>
            </a:r>
          </a:p>
          <a:p>
            <a:pPr>
              <a:lnSpc>
                <a:spcPct val="100000"/>
              </a:lnSpc>
            </a:pPr>
            <a:r>
              <a:rPr lang="en-US" sz="1500" b="0" dirty="0"/>
              <a:t>If any mapping fails, breaks the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E4E532-BAF2-83B5-BD2C-7AD416E869F7}"/>
              </a:ext>
            </a:extLst>
          </p:cNvPr>
          <p:cNvSpPr txBox="1"/>
          <p:nvPr/>
        </p:nvSpPr>
        <p:spPr>
          <a:xfrm>
            <a:off x="931761" y="387904"/>
            <a:ext cx="6099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u="sng" dirty="0"/>
              <a:t>Task-flow</a:t>
            </a:r>
          </a:p>
        </p:txBody>
      </p:sp>
      <p:pic>
        <p:nvPicPr>
          <p:cNvPr id="9" name="Picture 8" descr="A diagram of a network&#10;&#10;AI-generated content may be incorrect.">
            <a:extLst>
              <a:ext uri="{FF2B5EF4-FFF2-40B4-BE49-F238E27FC236}">
                <a16:creationId xmlns:a16="http://schemas.microsoft.com/office/drawing/2014/main" id="{8575B905-266A-305B-69D8-5C932C01C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81" y="2781701"/>
            <a:ext cx="10726838" cy="3570973"/>
          </a:xfrm>
          <a:prstGeom prst="rect">
            <a:avLst/>
          </a:prstGeom>
        </p:spPr>
      </p:pic>
      <p:pic>
        <p:nvPicPr>
          <p:cNvPr id="10" name="Picture 9" descr="A diagram of a flowchart&#10;&#10;AI-generated content may be incorrect.">
            <a:extLst>
              <a:ext uri="{FF2B5EF4-FFF2-40B4-BE49-F238E27FC236}">
                <a16:creationId xmlns:a16="http://schemas.microsoft.com/office/drawing/2014/main" id="{E457F195-80DC-462D-8A52-D722518E1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84" y="1"/>
            <a:ext cx="7283116" cy="325457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DDBF1-B692-8EBC-3A4E-B7D54BCC8F1D}"/>
              </a:ext>
            </a:extLst>
          </p:cNvPr>
          <p:cNvSpPr txBox="1"/>
          <p:nvPr/>
        </p:nvSpPr>
        <p:spPr>
          <a:xfrm>
            <a:off x="8289214" y="2885240"/>
            <a:ext cx="292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: Cleaning Task Flow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89E2B-ECE2-D517-F402-93E486CE0342}"/>
              </a:ext>
            </a:extLst>
          </p:cNvPr>
          <p:cNvSpPr txBox="1"/>
          <p:nvPr/>
        </p:nvSpPr>
        <p:spPr>
          <a:xfrm>
            <a:off x="1979857" y="5778501"/>
            <a:ext cx="423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 : Fact and Dimension Table Task Flow </a:t>
            </a:r>
          </a:p>
        </p:txBody>
      </p:sp>
    </p:spTree>
    <p:extLst>
      <p:ext uri="{BB962C8B-B14F-4D97-AF65-F5344CB8AC3E}">
        <p14:creationId xmlns:p14="http://schemas.microsoft.com/office/powerpoint/2010/main" val="3975262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M">
      <a:dk1>
        <a:srgbClr val="595959"/>
      </a:dk1>
      <a:lt1>
        <a:srgbClr val="FFFFFF"/>
      </a:lt1>
      <a:dk2>
        <a:srgbClr val="000000"/>
      </a:dk2>
      <a:lt2>
        <a:srgbClr val="FFFFFF"/>
      </a:lt2>
      <a:accent1>
        <a:srgbClr val="BCD9F3"/>
      </a:accent1>
      <a:accent2>
        <a:srgbClr val="97C4EC"/>
      </a:accent2>
      <a:accent3>
        <a:srgbClr val="60A5E2"/>
      </a:accent3>
      <a:accent4>
        <a:srgbClr val="EF7C00"/>
      </a:accent4>
      <a:accent5>
        <a:srgbClr val="C8CA05"/>
      </a:accent5>
      <a:accent6>
        <a:srgbClr val="33682B"/>
      </a:accent6>
      <a:hlink>
        <a:srgbClr val="64B3E3"/>
      </a:hlink>
      <a:folHlink>
        <a:srgbClr val="004683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_Analytics" id="{2467A5E8-9D14-4246-A6C3-5A332A1D0B9E}" vid="{C7066E06-9F0D-4A08-9DD0-10A10FE2DE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E668FDB297BA418F5A6539855E71B7" ma:contentTypeVersion="3" ma:contentTypeDescription="Create a new document." ma:contentTypeScope="" ma:versionID="4294c225a3417baf4b70885d580e1778">
  <xsd:schema xmlns:xsd="http://www.w3.org/2001/XMLSchema" xmlns:xs="http://www.w3.org/2001/XMLSchema" xmlns:p="http://schemas.microsoft.com/office/2006/metadata/properties" xmlns:ns2="88563cb8-e9e3-40d4-951f-126d0c29510d" xmlns:ns3="dc0ddbac-d92f-4135-ae82-46af643a22eb" targetNamespace="http://schemas.microsoft.com/office/2006/metadata/properties" ma:root="true" ma:fieldsID="4f00704ce9a2416b2cdaa5d136de8e77" ns2:_="" ns3:_="">
    <xsd:import namespace="88563cb8-e9e3-40d4-951f-126d0c29510d"/>
    <xsd:import namespace="dc0ddbac-d92f-4135-ae82-46af643a22e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563cb8-e9e3-40d4-951f-126d0c29510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0ddbac-d92f-4135-ae82-46af643a22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8563cb8-e9e3-40d4-951f-126d0c29510d">QUMXH5H4ZXKS-875811578-11</_dlc_DocId>
    <_dlc_DocIdUrl xmlns="88563cb8-e9e3-40d4-951f-126d0c29510d">
      <Url>https://mindtreeonline.sharepoint.com/sites/LTIMindtree-Corporate-Templates/_layouts/15/DocIdRedir.aspx?ID=QUMXH5H4ZXKS-875811578-11</Url>
      <Description>QUMXH5H4ZXKS-875811578-11</Description>
    </_dlc_DocIdUrl>
  </documentManagement>
</p:properties>
</file>

<file path=customXml/itemProps1.xml><?xml version="1.0" encoding="utf-8"?>
<ds:datastoreItem xmlns:ds="http://schemas.openxmlformats.org/officeDocument/2006/customXml" ds:itemID="{3998B09E-68DE-4B62-A34E-BB5B738ECC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474493-4661-4534-A819-8424B96FDD6F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ACBCD0B-8E49-473F-9B37-931C1D238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563cb8-e9e3-40d4-951f-126d0c29510d"/>
    <ds:schemaRef ds:uri="dc0ddbac-d92f-4135-ae82-46af643a22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C55CB52-33A3-4B47-8C1D-0EE24875E3D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88563cb8-e9e3-40d4-951f-126d0c29510d"/>
    <ds:schemaRef ds:uri="dc0ddbac-d92f-4135-ae82-46af643a22eb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FIn_PPT</Template>
  <TotalTime>102</TotalTime>
  <Words>473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Frutiger 45 bold</vt:lpstr>
      <vt:lpstr>Frutiger 45 Light</vt:lpstr>
      <vt:lpstr>Frutiger LT Pro 45 Light</vt:lpstr>
      <vt:lpstr>Symbol</vt:lpstr>
      <vt:lpstr>Wingdings</vt:lpstr>
      <vt:lpstr>Office Theme</vt:lpstr>
      <vt:lpstr>Restaurant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Ankit Sarkar</dc:creator>
  <cp:lastModifiedBy>Ankit Sarkar</cp:lastModifiedBy>
  <cp:revision>2</cp:revision>
  <dcterms:created xsi:type="dcterms:W3CDTF">2026-02-10T04:56:46Z</dcterms:created>
  <dcterms:modified xsi:type="dcterms:W3CDTF">2026-02-13T03:50:30Z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0x0101001EE668FDB297BA418F5A6539855E71B7</vt:lpwstr>
  </property>
  <property fmtid="{D5CDD505-2E9C-101B-9397-08002B2CF9AE}" pid="3" name="_dlc_DocIdItemGuid">
    <vt:lpwstr>36da67c7-b504-4aea-865b-0e87cedc899d</vt:lpwstr>
  </property>
</Properties>
</file>